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4" r:id="rId2"/>
    <p:sldId id="305" r:id="rId3"/>
    <p:sldId id="306" r:id="rId4"/>
    <p:sldId id="307" r:id="rId5"/>
    <p:sldId id="30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an Hall" userId="9a2ee0df-705b-4688-a2c9-e02f8f5f3c8a" providerId="ADAL" clId="{673176DD-A254-4CA0-A677-C2282C3E26B1}"/>
    <pc:docChg chg="modSld">
      <pc:chgData name="Ian Hall" userId="9a2ee0df-705b-4688-a2c9-e02f8f5f3c8a" providerId="ADAL" clId="{673176DD-A254-4CA0-A677-C2282C3E26B1}" dt="2026-09-14T08:01:44.062" v="25" actId="20577"/>
      <pc:docMkLst>
        <pc:docMk/>
      </pc:docMkLst>
      <pc:sldChg chg="modSp mod">
        <pc:chgData name="Ian Hall" userId="9a2ee0df-705b-4688-a2c9-e02f8f5f3c8a" providerId="ADAL" clId="{673176DD-A254-4CA0-A677-C2282C3E26B1}" dt="2026-09-14T08:01:44.062" v="25" actId="20577"/>
        <pc:sldMkLst>
          <pc:docMk/>
          <pc:sldMk cId="246614499" sldId="305"/>
        </pc:sldMkLst>
        <pc:graphicFrameChg chg="modGraphic">
          <ac:chgData name="Ian Hall" userId="9a2ee0df-705b-4688-a2c9-e02f8f5f3c8a" providerId="ADAL" clId="{673176DD-A254-4CA0-A677-C2282C3E26B1}" dt="2026-09-14T08:01:44.062" v="25" actId="20577"/>
          <ac:graphicFrameMkLst>
            <pc:docMk/>
            <pc:sldMk cId="246614499" sldId="305"/>
            <ac:graphicFrameMk id="2" creationId="{9DDCF4D1-93FC-27A8-E990-4AED242491E7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16011-6332-0EAB-F7DA-9087EB9752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0F0890-E945-94AA-656F-D21248B5FE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43BC78-B846-B37C-F9C7-6F6648A864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35D18C-0BE5-4C67-BC10-09D5E9D4DBBE}" type="datetime1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7FF503-A63D-C2CB-FE6D-A20817727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4185A9-78CB-09B9-0117-A6944CA06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3C5A40-8244-4B05-9990-88BE572987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4779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D697D-C43B-752F-326B-2EBE017EA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1B240-AF4F-F1B1-A701-636069984F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FD0E34-43D2-0BEB-5F1E-7115E10A54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A1E97E-857B-4FC8-B9B5-1BFAE6BD1AF2}" type="datetime1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156586-7C74-5BDA-67A7-D7714FB1B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D48516-A45E-001F-ED29-F6056E7F8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3C5A40-8244-4B05-9990-88BE572987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673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0A93B-E438-BDB2-0264-1706B80EE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1D590D-55D0-51CE-C54C-394B701F50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E02D8B-3EF6-FC02-A4FE-97345D8830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C4B289-1B73-4764-8226-4501AE1426B5}" type="datetime1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91D92A-511A-6D8F-0B30-342D650B8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B83EC3-1E9D-4AF7-94EF-C632BF747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3C5A40-8244-4B05-9990-88BE572987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2605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C54C5-D7DB-8E68-EFC2-FBEFA7E13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B463E-603B-2FB2-7102-FE1CA77C82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43C2D8-1714-9E58-D183-11C6AB1EA7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2D5AD8-DD21-05AB-A482-B611F0EB4B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C48854-598C-4866-9AF9-BD3C12CE05CB}" type="datetime1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2FF580-AE4E-F523-0C5F-EEA3D6B61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93D0FD-40A5-CC57-E06D-91D8EC87E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3C5A40-8244-4B05-9990-88BE572987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175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ECC42-9970-F2E4-1AB1-2557E6B9B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AD602-824F-0D4D-F4BD-CFA859615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A12669-B9EA-B918-0080-9517F9F0FB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37837E-0AC8-EDF6-7453-2B3D15A3BC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86A749-E89E-A7F6-8D57-09A698E882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683B16-47EB-C883-A1ED-16CF18FE3B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725D820-40D4-43C2-BC47-38ECB6C8CB23}" type="datetime1">
              <a:rPr lang="en-GB" smtClean="0"/>
              <a:t>14/09/2026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4218EC-8B02-0E4D-7123-6A10BA696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8A99F2-789D-AAE6-15C4-A377392A6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3C5A40-8244-4B05-9990-88BE572987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2721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804F0-28F0-2CA9-C976-21E8DA2A5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DA8392-4804-EFD3-AB90-4B3218FC8B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E8AF3C-B2A3-4161-9415-B88BCF374777}" type="datetime1">
              <a:rPr lang="en-GB" smtClean="0"/>
              <a:t>14/09/2026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B4BE72-2716-869D-FF00-D4F7F5B4F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E55985-64BA-0B8A-C4E5-A2268B45F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3C5A40-8244-4B05-9990-88BE572987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8551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1F7453-199F-8A7E-95DF-ED01A12126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2CC13B-BD1D-44D2-BE6F-2876A5571F54}" type="datetime1">
              <a:rPr lang="en-GB" smtClean="0"/>
              <a:t>14/09/2026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C1084B-1531-98EC-37C8-B35A9484A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AF4EE5-0B32-638C-9B37-0FE72C4BD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3C5A40-8244-4B05-9990-88BE572987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6728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66A6B-9C71-AC1E-3117-BB4CF9A17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74803-94A6-13AE-5B94-A786E4AF0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B9B70C-FA80-6152-2C47-B5D078AC1A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782AD2-8FCC-5E5B-D08A-44A276C895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8A3975F-D8A8-4AF2-BC9F-996BB98FA8DE}" type="datetime1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28CA2F-08EC-685D-1E69-B0127600C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5311B4-DA2F-5EE2-8EDA-8DD5ADF16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3C5A40-8244-4B05-9990-88BE572987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766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44DA7-46B4-59D9-4990-FF0090DEC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47B20D-7162-1D9F-0123-B8AFCC07FA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FED672-8AF0-FC9B-089B-0C1AB4EA6B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F08C7E-740D-BC43-BBC4-69C786176B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AEDE880-61F2-4802-AF55-3FC6BF88FAF7}" type="datetime1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7C315B-27A2-0665-12AA-5BD27B3A6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530564-FE89-3C8A-77FD-F251DB1A3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3C5A40-8244-4B05-9990-88BE572987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7294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6DF10-63BC-1311-3348-A1BD20902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53174B-0ABA-0145-D716-9D5239D3F9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31B883-B349-40E0-6238-412E66537A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709E7B-1717-47FC-A656-A1E4F471CBEA}" type="datetime1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8034BA-F71B-66A7-783F-5EBAA873A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D5D539-AED4-1C50-D37B-7B0CD4CD8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3C5A40-8244-4B05-9990-88BE572987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6316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7D4E11-D27E-A2BD-52AC-1DA8DF4BEC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1A2468-CE3B-7ED3-AACE-B4D066D6CF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B5A0C0-5C34-D025-053E-6B059910CC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683BA-8DE4-4056-9728-C536CA6906BB}" type="datetime1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D45752-54C6-614F-50BE-7DE113306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E39203-8DC1-A897-D2DB-C0A9EFB38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3C5A40-8244-4B05-9990-88BE572987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2940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E82E1D-9614-019C-9FA3-055FF70B5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blipFill dpi="0" rotWithShape="1">
            <a:blip r:embed="rId13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A486B3-F146-7751-40F7-B8C4B87330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11188F-92DD-1C4A-AFAC-513CBB3DC6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4C000E9D-AA60-4453-A840-F1643720E990}" type="datetime1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4497E5-829C-CCD1-90F4-5E1DF1E3C1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0D79E5-DD55-2527-30D4-FECD2B38E7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F53C5A40-8244-4B05-9990-88BE5729871D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 descr="A logo of people in a circle&#10;&#10;Description automatically generated">
            <a:extLst>
              <a:ext uri="{FF2B5EF4-FFF2-40B4-BE49-F238E27FC236}">
                <a16:creationId xmlns:a16="http://schemas.microsoft.com/office/drawing/2014/main" id="{F2893C37-B7FE-93A3-0B16-CF164EA6BA66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4" y="5788324"/>
            <a:ext cx="1054271" cy="103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659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88480-4470-4737-978A-CE79ADAB5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A148EB-9B11-7498-1036-985A2AA9F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698" y="4801699"/>
            <a:ext cx="11327350" cy="2462997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1F41093A-3D17-50BB-10E2-C2454E1B0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Autofit/>
          </a:bodyPr>
          <a:lstStyle/>
          <a:p>
            <a:r>
              <a:rPr lang="en-US"/>
              <a:t>Extra-Curricular Activities</a:t>
            </a:r>
            <a:br>
              <a:rPr lang="en-US"/>
            </a:br>
            <a:r>
              <a:rPr lang="en-US"/>
              <a:t>Monday</a:t>
            </a:r>
            <a:endParaRPr lang="en-GB"/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BF2C99ED-CF89-6B59-8973-EAC534E2C6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1114352"/>
              </p:ext>
            </p:extLst>
          </p:nvPr>
        </p:nvGraphicFramePr>
        <p:xfrm>
          <a:off x="689487" y="1903744"/>
          <a:ext cx="10813026" cy="33544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3984397594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6311143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548643027"/>
                    </a:ext>
                  </a:extLst>
                </a:gridCol>
                <a:gridCol w="2926326">
                  <a:extLst>
                    <a:ext uri="{9D8B030D-6E8A-4147-A177-3AD203B41FA5}">
                      <a16:colId xmlns:a16="http://schemas.microsoft.com/office/drawing/2014/main" val="3388317754"/>
                    </a:ext>
                  </a:extLst>
                </a:gridCol>
              </a:tblGrid>
              <a:tr h="40461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Activity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Year Group(s)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chemeClr val="bg1"/>
                          </a:solidFill>
                          <a:effectLst/>
                          <a:latin typeface="Aptos Narrow"/>
                        </a:rPr>
                        <a:t>Location (Room)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Before/Lunch/Afterschool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72528564"/>
                  </a:ext>
                </a:extLst>
              </a:tr>
              <a:tr h="40461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Breakfast Club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All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Dining Room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Before School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75573837"/>
                  </a:ext>
                </a:extLst>
              </a:tr>
              <a:tr h="40461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Zine Production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All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SO21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Lunchtime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99260621"/>
                  </a:ext>
                </a:extLst>
              </a:tr>
              <a:tr h="52211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Politics Club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Sixth Form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PA14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Lunchtime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29830704"/>
                  </a:ext>
                </a:extLst>
              </a:tr>
              <a:tr h="40461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Fitness Club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YR 10 - 13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Fitness Suite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 Narrow"/>
                          <a:ea typeface="+mn-ea"/>
                          <a:cs typeface="+mn-cs"/>
                        </a:rPr>
                        <a:t>After School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 Narrow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49492931"/>
                  </a:ext>
                </a:extLst>
              </a:tr>
              <a:tr h="404613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Girls Football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All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ATP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 Narrow"/>
                          <a:ea typeface="+mn-ea"/>
                          <a:cs typeface="+mn-cs"/>
                        </a:rPr>
                        <a:t>After School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 Narrow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82632974"/>
                  </a:ext>
                </a:extLst>
              </a:tr>
              <a:tr h="40461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Basketball Club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All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Sports Hall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 Narrow"/>
                          <a:ea typeface="+mn-ea"/>
                          <a:cs typeface="+mn-cs"/>
                        </a:rPr>
                        <a:t>After School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 Narrow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22632919"/>
                  </a:ext>
                </a:extLst>
              </a:tr>
              <a:tr h="404613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WWRY Rehearsals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All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Dance Studio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 Narrow"/>
                          <a:ea typeface="+mn-ea"/>
                          <a:cs typeface="+mn-cs"/>
                        </a:rPr>
                        <a:t>After School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 Narrow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842019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3844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DF201-0CAD-EAEE-4993-D7C4F1F68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469756-56FC-788A-5F88-9265FF25EB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698" y="4801699"/>
            <a:ext cx="11327350" cy="2462997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AA840CE0-483C-8BCB-D358-E94B274CA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Autofit/>
          </a:bodyPr>
          <a:lstStyle/>
          <a:p>
            <a:r>
              <a:rPr lang="en-US"/>
              <a:t>Extra-Curricular Activities</a:t>
            </a:r>
            <a:br>
              <a:rPr lang="en-US"/>
            </a:br>
            <a:r>
              <a:rPr lang="en-US"/>
              <a:t>Tuesday</a:t>
            </a:r>
            <a:endParaRPr lang="en-GB"/>
          </a:p>
        </p:txBody>
      </p:sp>
      <p:graphicFrame>
        <p:nvGraphicFramePr>
          <p:cNvPr id="2" name="Content Placeholder 11">
            <a:extLst>
              <a:ext uri="{FF2B5EF4-FFF2-40B4-BE49-F238E27FC236}">
                <a16:creationId xmlns:a16="http://schemas.microsoft.com/office/drawing/2014/main" id="{9DDCF4D1-93FC-27A8-E990-4AED242491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4232655"/>
              </p:ext>
            </p:extLst>
          </p:nvPr>
        </p:nvGraphicFramePr>
        <p:xfrm>
          <a:off x="792480" y="1452718"/>
          <a:ext cx="10714240" cy="4991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0739">
                  <a:extLst>
                    <a:ext uri="{9D8B030D-6E8A-4147-A177-3AD203B41FA5}">
                      <a16:colId xmlns:a16="http://schemas.microsoft.com/office/drawing/2014/main" val="3984397594"/>
                    </a:ext>
                  </a:extLst>
                </a:gridCol>
                <a:gridCol w="2139276">
                  <a:extLst>
                    <a:ext uri="{9D8B030D-6E8A-4147-A177-3AD203B41FA5}">
                      <a16:colId xmlns:a16="http://schemas.microsoft.com/office/drawing/2014/main" val="363111432"/>
                    </a:ext>
                  </a:extLst>
                </a:gridCol>
                <a:gridCol w="2724634">
                  <a:extLst>
                    <a:ext uri="{9D8B030D-6E8A-4147-A177-3AD203B41FA5}">
                      <a16:colId xmlns:a16="http://schemas.microsoft.com/office/drawing/2014/main" val="1548643027"/>
                    </a:ext>
                  </a:extLst>
                </a:gridCol>
                <a:gridCol w="2899591">
                  <a:extLst>
                    <a:ext uri="{9D8B030D-6E8A-4147-A177-3AD203B41FA5}">
                      <a16:colId xmlns:a16="http://schemas.microsoft.com/office/drawing/2014/main" val="3388317754"/>
                    </a:ext>
                  </a:extLst>
                </a:gridCol>
              </a:tblGrid>
              <a:tr h="26933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Activity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Year Group(s)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chemeClr val="bg1"/>
                          </a:solidFill>
                          <a:effectLst/>
                          <a:latin typeface="Aptos Narrow"/>
                        </a:rPr>
                        <a:t>Location (Room)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Before/Lunch/Afterschool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72528564"/>
                  </a:ext>
                </a:extLst>
              </a:tr>
              <a:tr h="26933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Breakfast Club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All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Dining Room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Before School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75573837"/>
                  </a:ext>
                </a:extLst>
              </a:tr>
              <a:tr h="26933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Drum Line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All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HO7</a:t>
                      </a:r>
                      <a:endParaRPr lang="en-GB" sz="2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Lunchtime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99260621"/>
                  </a:ext>
                </a:extLst>
              </a:tr>
              <a:tr h="26933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Chess Club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All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SP7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 Narrow"/>
                          <a:ea typeface="+mn-ea"/>
                          <a:cs typeface="+mn-cs"/>
                        </a:rPr>
                        <a:t>Lunchtime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 Narrow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56032890"/>
                  </a:ext>
                </a:extLst>
              </a:tr>
              <a:tr h="26933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Fitness Club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Yr 7 - 9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Fitness Suite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 Narrow"/>
                          <a:ea typeface="+mn-ea"/>
                          <a:cs typeface="+mn-cs"/>
                        </a:rPr>
                        <a:t>After School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 Narrow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29830704"/>
                  </a:ext>
                </a:extLst>
              </a:tr>
              <a:tr h="26933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Indoor Cricket Club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All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Sports Hall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 Narrow"/>
                          <a:ea typeface="+mn-ea"/>
                          <a:cs typeface="+mn-cs"/>
                        </a:rPr>
                        <a:t>After School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 Narrow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49492931"/>
                  </a:ext>
                </a:extLst>
              </a:tr>
              <a:tr h="26933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Y9 Boys Football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Y9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ATP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 Narrow"/>
                          <a:ea typeface="+mn-ea"/>
                          <a:cs typeface="+mn-cs"/>
                        </a:rPr>
                        <a:t>After School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 Narrow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22632919"/>
                  </a:ext>
                </a:extLst>
              </a:tr>
              <a:tr h="26933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Yr 10 – 11 Boys Football</a:t>
                      </a:r>
                      <a:endParaRPr lang="en-GB" sz="2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Yr 10 - 11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Field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 Narrow"/>
                          <a:ea typeface="+mn-ea"/>
                          <a:cs typeface="+mn-cs"/>
                        </a:rPr>
                        <a:t>After School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 Narrow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79986718"/>
                  </a:ext>
                </a:extLst>
              </a:tr>
              <a:tr h="26933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Netball Club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All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Netball Courts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 Narrow"/>
                          <a:ea typeface="+mn-ea"/>
                          <a:cs typeface="+mn-cs"/>
                        </a:rPr>
                        <a:t>After School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 Narrow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29372525"/>
                  </a:ext>
                </a:extLst>
              </a:tr>
              <a:tr h="26933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Cricket Club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All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Sports Hall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 Narrow"/>
                          <a:ea typeface="+mn-ea"/>
                          <a:cs typeface="+mn-cs"/>
                        </a:rPr>
                        <a:t>After School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 Narrow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22912648"/>
                  </a:ext>
                </a:extLst>
              </a:tr>
              <a:tr h="26933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Warhammer 40k club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All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FLC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 Narrow"/>
                          <a:ea typeface="+mn-ea"/>
                          <a:cs typeface="+mn-cs"/>
                        </a:rPr>
                        <a:t>After School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 Narrow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90047135"/>
                  </a:ext>
                </a:extLst>
              </a:tr>
              <a:tr h="26933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WWRY Rehearsals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All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Ho24/ Ho27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 Narrow"/>
                          <a:ea typeface="+mn-ea"/>
                          <a:cs typeface="+mn-cs"/>
                        </a:rPr>
                        <a:t>After School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 Narrow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36297290"/>
                  </a:ext>
                </a:extLst>
              </a:tr>
              <a:tr h="532091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Hospitality and catering skills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Yr 11- term 1</a:t>
                      </a:r>
                    </a:p>
                    <a:p>
                      <a:pPr lvl="0" algn="ctr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Yr 10 – term 2 &amp; 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De22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 Narrow"/>
                          <a:ea typeface="+mn-ea"/>
                          <a:cs typeface="+mn-cs"/>
                        </a:rPr>
                        <a:t>After School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 Narrow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80721147"/>
                  </a:ext>
                </a:extLst>
              </a:tr>
              <a:tr h="26933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Cooking Club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ks3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De21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 Narrow"/>
                          <a:ea typeface="+mn-ea"/>
                          <a:cs typeface="+mn-cs"/>
                        </a:rPr>
                        <a:t>After School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 Narrow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44138409"/>
                  </a:ext>
                </a:extLst>
              </a:tr>
              <a:tr h="26933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Gardening Club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All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Inclusion Room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 Narrow"/>
                          <a:ea typeface="+mn-ea"/>
                          <a:cs typeface="+mn-cs"/>
                        </a:rPr>
                        <a:t>After School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 Narrow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151283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614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4FE9A-7EB8-267C-6F27-6961BA559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46E9626-56B9-1760-E921-BE9A41704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698" y="4801699"/>
            <a:ext cx="11327350" cy="2462997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FDA700A7-E893-539E-E064-0FF225390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Autofit/>
          </a:bodyPr>
          <a:lstStyle/>
          <a:p>
            <a:r>
              <a:rPr lang="en-US"/>
              <a:t>Extra-Curricular Activities</a:t>
            </a:r>
            <a:br>
              <a:rPr lang="en-US"/>
            </a:br>
            <a:r>
              <a:rPr lang="en-US"/>
              <a:t>Wednesday</a:t>
            </a:r>
            <a:endParaRPr lang="en-GB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1352889-9519-40BC-7036-11A82B6D7A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865618"/>
              </p:ext>
            </p:extLst>
          </p:nvPr>
        </p:nvGraphicFramePr>
        <p:xfrm>
          <a:off x="683172" y="1760482"/>
          <a:ext cx="10841246" cy="2737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5717">
                  <a:extLst>
                    <a:ext uri="{9D8B030D-6E8A-4147-A177-3AD203B41FA5}">
                      <a16:colId xmlns:a16="http://schemas.microsoft.com/office/drawing/2014/main" val="938424286"/>
                    </a:ext>
                  </a:extLst>
                </a:gridCol>
                <a:gridCol w="2285805">
                  <a:extLst>
                    <a:ext uri="{9D8B030D-6E8A-4147-A177-3AD203B41FA5}">
                      <a16:colId xmlns:a16="http://schemas.microsoft.com/office/drawing/2014/main" val="3251965299"/>
                    </a:ext>
                  </a:extLst>
                </a:gridCol>
                <a:gridCol w="2635761">
                  <a:extLst>
                    <a:ext uri="{9D8B030D-6E8A-4147-A177-3AD203B41FA5}">
                      <a16:colId xmlns:a16="http://schemas.microsoft.com/office/drawing/2014/main" val="77842933"/>
                    </a:ext>
                  </a:extLst>
                </a:gridCol>
                <a:gridCol w="2933963">
                  <a:extLst>
                    <a:ext uri="{9D8B030D-6E8A-4147-A177-3AD203B41FA5}">
                      <a16:colId xmlns:a16="http://schemas.microsoft.com/office/drawing/2014/main" val="3836485855"/>
                    </a:ext>
                  </a:extLst>
                </a:gridCol>
              </a:tblGrid>
              <a:tr h="38724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Activity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Year Group(s)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chemeClr val="bg1"/>
                          </a:solidFill>
                          <a:effectLst/>
                          <a:latin typeface="Aptos Narrow"/>
                        </a:rPr>
                        <a:t>Location (Room)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Before/Lunch/Afterschool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64955088"/>
                  </a:ext>
                </a:extLst>
              </a:tr>
              <a:tr h="38724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Breakfast Club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All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Dinning Room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Before School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17377866"/>
                  </a:ext>
                </a:extLst>
              </a:tr>
              <a:tr h="63499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Environment Club ( Week A ONLY)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All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Pa12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Lunch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19580370"/>
                  </a:ext>
                </a:extLst>
              </a:tr>
              <a:tr h="663854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Pride Club ( Week B ONLY )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All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Pa12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Lunch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93651995"/>
                  </a:ext>
                </a:extLst>
              </a:tr>
              <a:tr h="663853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Fitness Club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Girls Only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Fitness Suite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After School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065086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0273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8EFFD-0616-C712-9EB5-707C8C730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F19D978-984B-464B-EA8F-625EB2F9FD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698" y="4801699"/>
            <a:ext cx="11327350" cy="2462997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BC1DBCA0-9306-5C08-0300-653AB82C9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Autofit/>
          </a:bodyPr>
          <a:lstStyle/>
          <a:p>
            <a:r>
              <a:rPr lang="en-US"/>
              <a:t>Extra-Curricular Activities</a:t>
            </a:r>
            <a:br>
              <a:rPr lang="en-US"/>
            </a:br>
            <a:r>
              <a:rPr lang="en-US"/>
              <a:t>Thursday</a:t>
            </a:r>
            <a:endParaRPr lang="en-GB"/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44E7A62A-D555-DE32-2749-3F941F7E20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2360103"/>
              </p:ext>
            </p:extLst>
          </p:nvPr>
        </p:nvGraphicFramePr>
        <p:xfrm>
          <a:off x="689487" y="1532904"/>
          <a:ext cx="10813026" cy="41881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7945">
                  <a:extLst>
                    <a:ext uri="{9D8B030D-6E8A-4147-A177-3AD203B41FA5}">
                      <a16:colId xmlns:a16="http://schemas.microsoft.com/office/drawing/2014/main" val="1078384077"/>
                    </a:ext>
                  </a:extLst>
                </a:gridCol>
                <a:gridCol w="2279855">
                  <a:extLst>
                    <a:ext uri="{9D8B030D-6E8A-4147-A177-3AD203B41FA5}">
                      <a16:colId xmlns:a16="http://schemas.microsoft.com/office/drawing/2014/main" val="239538986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595365542"/>
                    </a:ext>
                  </a:extLst>
                </a:gridCol>
                <a:gridCol w="2926326">
                  <a:extLst>
                    <a:ext uri="{9D8B030D-6E8A-4147-A177-3AD203B41FA5}">
                      <a16:colId xmlns:a16="http://schemas.microsoft.com/office/drawing/2014/main" val="502808086"/>
                    </a:ext>
                  </a:extLst>
                </a:gridCol>
              </a:tblGrid>
              <a:tr h="47977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Activity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Year Group(s)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chemeClr val="bg1"/>
                          </a:solidFill>
                          <a:effectLst/>
                          <a:latin typeface="Aptos Narrow"/>
                        </a:rPr>
                        <a:t>Location (Room)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Before/Lunch/Afterschool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99443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Breakfast Club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All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Dining Room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Before School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33939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Yr 7 – 9 </a:t>
                      </a:r>
                      <a:r>
                        <a:rPr lang="en-GB" sz="2000" b="1" i="0" u="none" strike="noStrike" err="1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Sparx</a:t>
                      </a: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 Reader Club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Yr 7 - 9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FLC ( Library )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Lunchtime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09580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Band Club</a:t>
                      </a:r>
                      <a:endParaRPr lang="en-GB" sz="2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Invite Only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Ho7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Lunchtime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24672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Yr 10 – 11 Badminton Club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Yr 10 - 11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Sports Hall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 Narrow"/>
                          <a:ea typeface="+mn-ea"/>
                          <a:cs typeface="+mn-cs"/>
                        </a:rPr>
                        <a:t>After School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 Narrow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72779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Yr 7 Boys Football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Yr7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ATP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 Narrow"/>
                          <a:ea typeface="+mn-ea"/>
                          <a:cs typeface="+mn-cs"/>
                        </a:rPr>
                        <a:t>After School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 Narrow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72852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GB" sz="2000" b="1" i="0" u="none" strike="noStrike" baseline="0" noProof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Y8 Boys Football</a:t>
                      </a:r>
                      <a:endParaRPr lang="en-US"/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Year 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Field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 Narrow"/>
                          <a:ea typeface="+mn-ea"/>
                          <a:cs typeface="+mn-cs"/>
                        </a:rPr>
                        <a:t>After School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 Narrow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63199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Duke of Edinburgh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Yr 9, 10 &amp; 6th Form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HO1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 Narrow"/>
                          <a:ea typeface="+mn-ea"/>
                          <a:cs typeface="+mn-cs"/>
                        </a:rPr>
                        <a:t>After School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 Narrow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57847678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Cross Country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All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Field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 Narrow"/>
                          <a:ea typeface="+mn-ea"/>
                          <a:cs typeface="+mn-cs"/>
                        </a:rPr>
                        <a:t>After School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 Narrow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38510985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Digital Art Club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Ks3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CAD Room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 Narrow"/>
                          <a:ea typeface="+mn-ea"/>
                          <a:cs typeface="+mn-cs"/>
                        </a:rPr>
                        <a:t>After School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 Narrow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18039799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Debate Club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Ks5 (Opening to Ks4)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SO23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 Narrow"/>
                          <a:ea typeface="+mn-ea"/>
                          <a:cs typeface="+mn-cs"/>
                        </a:rPr>
                        <a:t>After School</a:t>
                      </a:r>
                      <a:endParaRPr kumimoji="0" lang="en-GB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 Narrow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957192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0524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F097D-EA76-03AF-EE05-279AB8C45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43F4B5-BAAC-4E01-4935-6195F06E0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698" y="4801699"/>
            <a:ext cx="11327350" cy="2462997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9A099E85-2936-84EC-EB4F-3F267CD6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Autofit/>
          </a:bodyPr>
          <a:lstStyle/>
          <a:p>
            <a:r>
              <a:rPr lang="en-US"/>
              <a:t>Extra-Curricular Activities</a:t>
            </a:r>
            <a:br>
              <a:rPr lang="en-US"/>
            </a:br>
            <a:r>
              <a:rPr lang="en-US"/>
              <a:t>Friday</a:t>
            </a:r>
            <a:endParaRPr lang="en-GB"/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E39891F6-D16D-C340-784B-4DDC2E7ACE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7271264"/>
              </p:ext>
            </p:extLst>
          </p:nvPr>
        </p:nvGraphicFramePr>
        <p:xfrm>
          <a:off x="710075" y="1598868"/>
          <a:ext cx="10813026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7945">
                  <a:extLst>
                    <a:ext uri="{9D8B030D-6E8A-4147-A177-3AD203B41FA5}">
                      <a16:colId xmlns:a16="http://schemas.microsoft.com/office/drawing/2014/main" val="402831661"/>
                    </a:ext>
                  </a:extLst>
                </a:gridCol>
                <a:gridCol w="2279855">
                  <a:extLst>
                    <a:ext uri="{9D8B030D-6E8A-4147-A177-3AD203B41FA5}">
                      <a16:colId xmlns:a16="http://schemas.microsoft.com/office/drawing/2014/main" val="630791478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351582489"/>
                    </a:ext>
                  </a:extLst>
                </a:gridCol>
                <a:gridCol w="2926326">
                  <a:extLst>
                    <a:ext uri="{9D8B030D-6E8A-4147-A177-3AD203B41FA5}">
                      <a16:colId xmlns:a16="http://schemas.microsoft.com/office/drawing/2014/main" val="1019758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Activity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Year Group(s)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chemeClr val="bg1"/>
                          </a:solidFill>
                          <a:effectLst/>
                          <a:latin typeface="Aptos Narrow"/>
                        </a:rPr>
                        <a:t>Location (Room)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Before/Lunch/Afterschool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6336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Breakfast Club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All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Dinning Room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Before School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42908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Creative Writing Club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All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So21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Lunchtime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76706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Choir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Invite Only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HO7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Lunchtime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04117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Badminton Club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Yr 7 - 9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Sports Hall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After School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490135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532820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418</Words>
  <Application>Microsoft Office PowerPoint</Application>
  <PresentationFormat>Widescreen</PresentationFormat>
  <Paragraphs>182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Aptos Narrow</vt:lpstr>
      <vt:lpstr>Arial</vt:lpstr>
      <vt:lpstr>1_Office Theme</vt:lpstr>
      <vt:lpstr>Extra-Curricular Activities Monday</vt:lpstr>
      <vt:lpstr>Extra-Curricular Activities Tuesday</vt:lpstr>
      <vt:lpstr>Extra-Curricular Activities Wednesday</vt:lpstr>
      <vt:lpstr>Extra-Curricular Activities Thursday</vt:lpstr>
      <vt:lpstr>Extra-Curricular Activities Friday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Ian Hall</dc:creator>
  <cp:lastModifiedBy>Ian Hall</cp:lastModifiedBy>
  <cp:revision>3</cp:revision>
  <dcterms:created xsi:type="dcterms:W3CDTF">2025-09-14T15:50:21Z</dcterms:created>
  <dcterms:modified xsi:type="dcterms:W3CDTF">2026-09-14T08:01:48Z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2025-09-14T17:46:06Z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8cdaa49a-9956-4f57-a4a8-099992f1aeb6</vt:lpwstr>
  </property>
  <property fmtid="{D5CDD505-2E9C-101B-9397-08002B2CF9AE}" pid="7" name="MSIP_Label_defa4170-0d19-0005-0004-bc88714345d2_ActionId">
    <vt:lpwstr>9ee642cf-0e2a-4d43-b022-f9a3869f26af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10, 3, 0, 1</vt:lpwstr>
  </property>
</Properties>
</file>